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8" r:id="rId11"/>
    <p:sldId id="270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29600" cy="2257428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Профилактика туберкулёза</a:t>
            </a:r>
            <a:endParaRPr lang="ru-RU" sz="7200" dirty="0"/>
          </a:p>
        </p:txBody>
      </p:sp>
      <p:pic>
        <p:nvPicPr>
          <p:cNvPr id="4" name="Рисунок 3" descr="13133069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928934"/>
            <a:ext cx="4786346" cy="35897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ediatr_Infec155_0109 - копи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491" y="214290"/>
            <a:ext cx="3195227" cy="2571768"/>
          </a:xfrm>
          <a:prstGeom prst="rect">
            <a:avLst/>
          </a:prstGeom>
        </p:spPr>
      </p:pic>
      <p:pic>
        <p:nvPicPr>
          <p:cNvPr id="6" name="Рисунок 5" descr="Pediatr_Infec155_0109 - копия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4071942"/>
            <a:ext cx="5429288" cy="18240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4348" y="285728"/>
            <a:ext cx="4714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Вакцинация БЦЖ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1285860"/>
            <a:ext cx="50006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Техника введения вакцины БЦЖ – внутрикожно, в левое плечо, на границе верхней и средней трети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3357562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Развитие местной поствакцинальной реакции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6000768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Инфильтрат       Пустула          Корочка         Рубчик</a:t>
            </a:r>
          </a:p>
          <a:p>
            <a:r>
              <a:rPr lang="ru-RU" dirty="0" smtClean="0"/>
              <a:t>(через 2 мес.) (через 3 мес.) (через 4 мес.) (через 6 мес.)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ecenietuperk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429000"/>
            <a:ext cx="3071834" cy="3243445"/>
          </a:xfrm>
          <a:prstGeom prst="rect">
            <a:avLst/>
          </a:prstGeom>
        </p:spPr>
      </p:pic>
      <p:pic>
        <p:nvPicPr>
          <p:cNvPr id="3" name="Рисунок 2" descr="medical-person-vector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85728"/>
            <a:ext cx="3105168" cy="3105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2976" y="428604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При выявлении туберкулёза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214942" y="3857628"/>
            <a:ext cx="35719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не занимайтесь самолечением</a:t>
            </a:r>
            <a:endParaRPr lang="ru-RU" sz="4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14df5dd40d5118f9b8d69c596ed786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642918"/>
            <a:ext cx="7643866" cy="5448836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4652212_5b2575ca05cc8500b1820ddbd430f6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500174"/>
            <a:ext cx="7348337" cy="3448066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51283576_1tuberkulez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4000528" cy="35114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57752" y="357166"/>
            <a:ext cx="40005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Туберкулёз</a:t>
            </a:r>
            <a:r>
              <a:rPr lang="ru-RU" sz="5400" dirty="0" smtClean="0"/>
              <a:t> </a:t>
            </a:r>
          </a:p>
          <a:p>
            <a:r>
              <a:rPr lang="ru-RU" sz="5400" dirty="0" smtClean="0"/>
              <a:t>–   </a:t>
            </a:r>
            <a:r>
              <a:rPr lang="ru-RU" sz="4400" dirty="0" smtClean="0"/>
              <a:t>опасное   инфекционное</a:t>
            </a:r>
          </a:p>
          <a:p>
            <a:r>
              <a:rPr lang="ru-RU" sz="4400" dirty="0" smtClean="0"/>
              <a:t>  заболевание.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929066"/>
            <a:ext cx="892971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</a:t>
            </a:r>
            <a:r>
              <a:rPr lang="ru-RU" sz="4000" dirty="0" smtClean="0"/>
              <a:t>Возбудитель – </a:t>
            </a:r>
            <a:r>
              <a:rPr lang="ru-RU" sz="4000" dirty="0" smtClean="0">
                <a:solidFill>
                  <a:srgbClr val="FF0000"/>
                </a:solidFill>
              </a:rPr>
              <a:t>палочка Коха</a:t>
            </a:r>
            <a:r>
              <a:rPr lang="ru-RU" sz="4000" dirty="0" smtClean="0"/>
              <a:t>.</a:t>
            </a:r>
          </a:p>
          <a:p>
            <a:endParaRPr lang="ru-RU" dirty="0" smtClean="0"/>
          </a:p>
          <a:p>
            <a:r>
              <a:rPr lang="ru-RU" sz="3200" dirty="0" smtClean="0"/>
              <a:t>                            Погибает :</a:t>
            </a:r>
          </a:p>
          <a:p>
            <a:pPr>
              <a:buFontTx/>
              <a:buChar char="-"/>
            </a:pPr>
            <a:r>
              <a:rPr lang="ru-RU" sz="3200" dirty="0" smtClean="0"/>
              <a:t> нагревание до 85*С (гибель через 30 мин)</a:t>
            </a:r>
          </a:p>
          <a:p>
            <a:pPr>
              <a:buFontTx/>
              <a:buChar char="-"/>
            </a:pPr>
            <a:r>
              <a:rPr lang="ru-RU" sz="3200" dirty="0" smtClean="0"/>
              <a:t> прямые солнечные лучи (гибель через 2 часа)</a:t>
            </a:r>
            <a:endParaRPr lang="ru-RU" sz="32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7166"/>
            <a:ext cx="8167616" cy="6171771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357298"/>
            <a:ext cx="871543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3200" dirty="0" smtClean="0"/>
              <a:t>              ПРИКАЗ  МИНИСТЕРСТВА </a:t>
            </a:r>
          </a:p>
          <a:p>
            <a:r>
              <a:rPr lang="ru-RU" sz="3200" dirty="0" smtClean="0"/>
              <a:t>                ЗДРАВООХРАНЕНИЯ  РФ </a:t>
            </a:r>
          </a:p>
          <a:p>
            <a:endParaRPr lang="ru-RU" sz="3200" dirty="0" smtClean="0"/>
          </a:p>
          <a:p>
            <a:r>
              <a:rPr lang="ru-RU" sz="3200" dirty="0" smtClean="0"/>
              <a:t>                                </a:t>
            </a:r>
            <a:r>
              <a:rPr lang="ru-RU" sz="4800" b="1" dirty="0" smtClean="0">
                <a:solidFill>
                  <a:srgbClr val="FF0000"/>
                </a:solidFill>
              </a:rPr>
              <a:t>№ 109 </a:t>
            </a:r>
          </a:p>
          <a:p>
            <a:r>
              <a:rPr lang="ru-RU" sz="3200" dirty="0" smtClean="0"/>
              <a:t>                        от 21 марта 2003 г. </a:t>
            </a:r>
          </a:p>
          <a:p>
            <a:endParaRPr lang="ru-RU" sz="3200" dirty="0" smtClean="0"/>
          </a:p>
          <a:p>
            <a:r>
              <a:rPr lang="ru-RU" sz="3200" dirty="0" smtClean="0"/>
              <a:t>"О совершенствовании противотуберкулезных</a:t>
            </a:r>
          </a:p>
          <a:p>
            <a:r>
              <a:rPr lang="ru-RU" sz="3200" dirty="0" smtClean="0"/>
              <a:t>       мероприятий в Российской Федерации"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285728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Нормативные документы.</a:t>
            </a:r>
            <a:endParaRPr lang="ru-RU" sz="48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14290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Признаки заболевания :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 повышенная температура тела в течении</a:t>
            </a:r>
          </a:p>
          <a:p>
            <a:r>
              <a:rPr lang="ru-RU" sz="3600" dirty="0" smtClean="0"/>
              <a:t>  длительного периода (37,2-37,8 С )</a:t>
            </a:r>
          </a:p>
          <a:p>
            <a:pPr>
              <a:buFontTx/>
              <a:buChar char="-"/>
            </a:pPr>
            <a:r>
              <a:rPr lang="ru-RU" sz="3600" dirty="0" smtClean="0"/>
              <a:t> беспричинная усталость</a:t>
            </a:r>
          </a:p>
          <a:p>
            <a:pPr>
              <a:buFontTx/>
              <a:buChar char="-"/>
            </a:pPr>
            <a:r>
              <a:rPr lang="ru-RU" sz="3600" dirty="0" smtClean="0"/>
              <a:t> снижение веса при сохранении </a:t>
            </a:r>
          </a:p>
          <a:p>
            <a:r>
              <a:rPr lang="ru-RU" sz="3600" dirty="0" smtClean="0"/>
              <a:t>  обычного рациона питания</a:t>
            </a:r>
          </a:p>
          <a:p>
            <a:pPr>
              <a:buFontTx/>
              <a:buChar char="-"/>
            </a:pPr>
            <a:r>
              <a:rPr lang="ru-RU" sz="3600" dirty="0" smtClean="0"/>
              <a:t> кашель более 3-х недель</a:t>
            </a:r>
          </a:p>
          <a:p>
            <a:pPr>
              <a:buFontTx/>
              <a:buChar char="-"/>
            </a:pPr>
            <a:r>
              <a:rPr lang="ru-RU" sz="3600" dirty="0" smtClean="0"/>
              <a:t> обильная потливость (особенно в</a:t>
            </a:r>
          </a:p>
          <a:p>
            <a:r>
              <a:rPr lang="ru-RU" sz="3600" dirty="0" smtClean="0"/>
              <a:t>  ночное время)</a:t>
            </a:r>
          </a:p>
          <a:p>
            <a:pPr>
              <a:buFontTx/>
              <a:buChar char="-"/>
            </a:pPr>
            <a:r>
              <a:rPr lang="ru-RU" sz="3600" dirty="0" smtClean="0"/>
              <a:t> боль в груди, связанная с дыханием </a:t>
            </a:r>
            <a:endParaRPr lang="ru-RU" sz="36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14290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Диагностика туберкулёза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83582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 флюорография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посев мокроты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реакция Манту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изучение анамнеза, жалоб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клинический анализ крови и мочи</a:t>
            </a:r>
            <a:endParaRPr lang="ru-RU" sz="3600" dirty="0"/>
          </a:p>
        </p:txBody>
      </p:sp>
      <p:pic>
        <p:nvPicPr>
          <p:cNvPr id="4" name="Рисунок 3" descr="typhoidMa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2984"/>
            <a:ext cx="4206105" cy="3290888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86916"/>
            <a:ext cx="857256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    Меры профилактики туберкулеза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smtClean="0"/>
              <a:t>Здоровый образ жизни: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правильное питание </a:t>
            </a:r>
            <a:br>
              <a:rPr lang="ru-RU" sz="2400" dirty="0" smtClean="0"/>
            </a:br>
            <a:r>
              <a:rPr lang="ru-RU" sz="2400" dirty="0" smtClean="0"/>
              <a:t> - регулярная физическая активность</a:t>
            </a:r>
            <a:br>
              <a:rPr lang="ru-RU" sz="2400" dirty="0" smtClean="0"/>
            </a:br>
            <a:r>
              <a:rPr lang="ru-RU" sz="2400" dirty="0" smtClean="0"/>
              <a:t>- полноценный отдых</a:t>
            </a:r>
            <a:br>
              <a:rPr lang="ru-RU" sz="2400" dirty="0" smtClean="0"/>
            </a:br>
            <a:r>
              <a:rPr lang="ru-RU" sz="2400" dirty="0" smtClean="0"/>
              <a:t>- отказ от курения, алкоголя, наркотиков.</a:t>
            </a:r>
            <a:br>
              <a:rPr lang="ru-RU" sz="2400" dirty="0" smtClean="0"/>
            </a:br>
            <a:r>
              <a:rPr lang="ru-RU" sz="2400" u="sng" dirty="0" smtClean="0"/>
              <a:t>Соблюдение правил личной гигиены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- мытье рук, посуды с использованием моющих средств и проточной воды</a:t>
            </a:r>
          </a:p>
          <a:p>
            <a:r>
              <a:rPr lang="ru-RU" sz="2400" dirty="0" smtClean="0"/>
              <a:t>- влажная уборка и проветривание жилых помещений </a:t>
            </a:r>
            <a:br>
              <a:rPr lang="ru-RU" sz="2400" dirty="0" smtClean="0"/>
            </a:br>
            <a:r>
              <a:rPr lang="ru-RU" sz="2400" dirty="0" smtClean="0"/>
              <a:t>- обязательная термическая обработка мяса и молока</a:t>
            </a:r>
            <a:br>
              <a:rPr lang="ru-RU" sz="2400" dirty="0" smtClean="0"/>
            </a:br>
            <a:r>
              <a:rPr lang="ru-RU" sz="2400" dirty="0" smtClean="0"/>
              <a:t>- пользование индивидуальными гигиеническими средствами и посуды</a:t>
            </a:r>
            <a:br>
              <a:rPr lang="ru-RU" sz="2400" dirty="0" smtClean="0"/>
            </a:br>
            <a:r>
              <a:rPr lang="ru-RU" sz="2400" u="sng" dirty="0" smtClean="0"/>
              <a:t>Обязательная вакцинация БЦЖ при рождении и ревакцинация в 6-7 лет.</a:t>
            </a:r>
            <a:br>
              <a:rPr lang="ru-RU" sz="2400" u="sng" dirty="0" smtClean="0"/>
            </a:br>
            <a:r>
              <a:rPr lang="ru-RU" sz="2400" u="sng" dirty="0" smtClean="0"/>
              <a:t>Своевременная диагностика туберкулеза и завершение полного курса лечения.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14290"/>
            <a:ext cx="5041707" cy="6486525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714356"/>
            <a:ext cx="6024588" cy="5675162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342</TotalTime>
  <Words>197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Профилактика туберкулёза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туберкулёза</dc:title>
  <dc:creator>Администратор</dc:creator>
  <cp:lastModifiedBy>Пользователь Windows</cp:lastModifiedBy>
  <cp:revision>38</cp:revision>
  <dcterms:created xsi:type="dcterms:W3CDTF">2013-11-25T17:00:21Z</dcterms:created>
  <dcterms:modified xsi:type="dcterms:W3CDTF">2020-03-24T05:38:18Z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693045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